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3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58" r:id="rId5"/>
    <p:sldId id="270" r:id="rId6"/>
    <p:sldId id="275" r:id="rId7"/>
    <p:sldId id="277" r:id="rId8"/>
    <p:sldId id="278" r:id="rId9"/>
    <p:sldId id="279" r:id="rId10"/>
    <p:sldId id="273" r:id="rId11"/>
    <p:sldId id="280" r:id="rId12"/>
    <p:sldId id="281" r:id="rId13"/>
    <p:sldId id="272" r:id="rId14"/>
    <p:sldId id="276" r:id="rId15"/>
  </p:sldIdLst>
  <p:sldSz cx="18288000" cy="10287000"/>
  <p:notesSz cx="6797675" cy="9926638"/>
  <p:embeddedFontLst>
    <p:embeddedFont>
      <p:font typeface="David" panose="020E0502060401010101" pitchFamily="34" charset="-79"/>
      <p:regular r:id="rId17"/>
      <p:bold r:id="rId18"/>
    </p:embeddedFont>
    <p:embeddedFont>
      <p:font typeface="Felix007" panose="020B0604020202020204" charset="-79"/>
      <p:regular r:id="rId19"/>
    </p:embeddedFont>
    <p:embeddedFont>
      <p:font typeface="GanCLM" panose="020B0604020202020204" charset="-79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7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CF0691-6515-44A8-B36E-94BB60B7D229}" type="datetimeFigureOut">
              <a:rPr lang="he-IL" smtClean="0"/>
              <a:t>י'/תמוז/תשפ"ה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7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1808FCB-06A1-4115-AF62-BF600F5CB82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402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/>
          </a:p>
        </p:txBody>
      </p:sp>
      <p:sp>
        <p:nvSpPr>
          <p:cNvPr id="15364" name="מציין מיקום של כותרת עליונה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e-IL" altLang="he-IL"/>
              <a:t>בית ספר "אמירים" - מסע למצוינות אישית</a:t>
            </a:r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94247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/>
          </a:p>
        </p:txBody>
      </p:sp>
      <p:sp>
        <p:nvSpPr>
          <p:cNvPr id="112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F9980A0-E90F-49B1-A85B-5ED569ADE200}" type="slidenum">
              <a:rPr lang="he-IL" altLang="he-IL" smtClean="0"/>
              <a:pPr/>
              <a:t>9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86747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2098"/>
            <a:ext cx="16459200" cy="959643"/>
          </a:xfrm>
          <a:prstGeom prst="rect">
            <a:avLst/>
          </a:prstGeom>
        </p:spPr>
        <p:txBody>
          <a:bodyPr/>
          <a:lstStyle>
            <a:lvl1pPr algn="r">
              <a:defRPr sz="4500" b="1" baseline="0">
                <a:solidFill>
                  <a:schemeClr val="accent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14500"/>
            <a:ext cx="16459200" cy="7886700"/>
          </a:xfrm>
        </p:spPr>
        <p:txBody>
          <a:bodyPr/>
          <a:lstStyle>
            <a:lvl1pPr marL="378000" indent="-378000">
              <a:lnSpc>
                <a:spcPct val="130000"/>
              </a:lnSpc>
              <a:spcBef>
                <a:spcPts val="1050"/>
              </a:spcBef>
              <a:buClr>
                <a:srgbClr val="8CC740"/>
              </a:buClr>
              <a:defRPr sz="25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49012477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06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73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55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0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6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87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22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19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5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rtl="1"/>
            <a:fld id="{DFFFEE6B-B9A3-440F-838D-3DC22D9B4C8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י'/תמוז/תשפ"ה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rtl="1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 rtl="1"/>
            <a:fld id="{1589A34A-D237-426E-A9A3-C9691CB39DD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1371600" rtl="1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0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3087133" y="-4358028"/>
            <a:ext cx="8344335" cy="8229600"/>
          </a:xfrm>
          <a:custGeom>
            <a:avLst/>
            <a:gdLst/>
            <a:ahLst/>
            <a:cxnLst/>
            <a:rect l="l" t="t" r="r" b="b"/>
            <a:pathLst>
              <a:path w="8344335" h="8229600">
                <a:moveTo>
                  <a:pt x="0" y="0"/>
                </a:moveTo>
                <a:lnTo>
                  <a:pt x="8344334" y="0"/>
                </a:lnTo>
                <a:lnTo>
                  <a:pt x="8344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1378674" y="6277418"/>
            <a:ext cx="8344335" cy="8229600"/>
          </a:xfrm>
          <a:custGeom>
            <a:avLst/>
            <a:gdLst/>
            <a:ahLst/>
            <a:cxnLst/>
            <a:rect l="l" t="t" r="r" b="b"/>
            <a:pathLst>
              <a:path w="8344335" h="8229600">
                <a:moveTo>
                  <a:pt x="0" y="0"/>
                </a:moveTo>
                <a:lnTo>
                  <a:pt x="8344334" y="0"/>
                </a:lnTo>
                <a:lnTo>
                  <a:pt x="8344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780053" y="-6387202"/>
            <a:ext cx="8344335" cy="8229600"/>
          </a:xfrm>
          <a:custGeom>
            <a:avLst/>
            <a:gdLst/>
            <a:ahLst/>
            <a:cxnLst/>
            <a:rect l="l" t="t" r="r" b="b"/>
            <a:pathLst>
              <a:path w="8344335" h="8229600">
                <a:moveTo>
                  <a:pt x="0" y="0"/>
                </a:moveTo>
                <a:lnTo>
                  <a:pt x="8344335" y="0"/>
                </a:lnTo>
                <a:lnTo>
                  <a:pt x="83443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53546">
            <a:off x="13562544" y="727344"/>
            <a:ext cx="4222035" cy="4625735"/>
          </a:xfrm>
          <a:custGeom>
            <a:avLst/>
            <a:gdLst/>
            <a:ahLst/>
            <a:cxnLst/>
            <a:rect l="l" t="t" r="r" b="b"/>
            <a:pathLst>
              <a:path w="4222035" h="4625735">
                <a:moveTo>
                  <a:pt x="0" y="0"/>
                </a:moveTo>
                <a:lnTo>
                  <a:pt x="4222035" y="0"/>
                </a:lnTo>
                <a:lnTo>
                  <a:pt x="4222035" y="4625735"/>
                </a:lnTo>
                <a:lnTo>
                  <a:pt x="0" y="4625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866709">
            <a:off x="862209" y="8046897"/>
            <a:ext cx="1687406" cy="2169143"/>
          </a:xfrm>
          <a:custGeom>
            <a:avLst/>
            <a:gdLst/>
            <a:ahLst/>
            <a:cxnLst/>
            <a:rect l="l" t="t" r="r" b="b"/>
            <a:pathLst>
              <a:path w="1687406" h="2169143">
                <a:moveTo>
                  <a:pt x="0" y="0"/>
                </a:moveTo>
                <a:lnTo>
                  <a:pt x="1687406" y="0"/>
                </a:lnTo>
                <a:lnTo>
                  <a:pt x="1687406" y="2169143"/>
                </a:lnTo>
                <a:lnTo>
                  <a:pt x="0" y="2169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028700" y="3635120"/>
            <a:ext cx="13602878" cy="31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1999"/>
              </a:lnSpc>
            </a:pPr>
            <a:r>
              <a:rPr lang="he-IL" sz="9999" spc="119">
                <a:solidFill>
                  <a:srgbClr val="915833">
                    <a:alpha val="80000"/>
                  </a:srgbClr>
                </a:solidFill>
                <a:latin typeface="GanCLM"/>
                <a:ea typeface="GanCLM"/>
                <a:cs typeface="GanCLM"/>
                <a:sym typeface="GanCLM"/>
                <a:rtl/>
              </a:rPr>
              <a:t>הערכות לשנה”ל תשפ”ו</a:t>
            </a:r>
          </a:p>
        </p:txBody>
      </p:sp>
      <p:sp>
        <p:nvSpPr>
          <p:cNvPr id="9" name="Freeform 9"/>
          <p:cNvSpPr/>
          <p:nvPr/>
        </p:nvSpPr>
        <p:spPr>
          <a:xfrm>
            <a:off x="10194233" y="5713254"/>
            <a:ext cx="4129454" cy="337864"/>
          </a:xfrm>
          <a:custGeom>
            <a:avLst/>
            <a:gdLst/>
            <a:ahLst/>
            <a:cxnLst/>
            <a:rect l="l" t="t" r="r" b="b"/>
            <a:pathLst>
              <a:path w="4129454" h="337864">
                <a:moveTo>
                  <a:pt x="0" y="0"/>
                </a:moveTo>
                <a:lnTo>
                  <a:pt x="4129454" y="0"/>
                </a:lnTo>
                <a:lnTo>
                  <a:pt x="4129454" y="337864"/>
                </a:lnTo>
                <a:lnTo>
                  <a:pt x="0" y="33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10800000">
            <a:off x="1548997" y="5882186"/>
            <a:ext cx="4129454" cy="337864"/>
          </a:xfrm>
          <a:custGeom>
            <a:avLst/>
            <a:gdLst/>
            <a:ahLst/>
            <a:cxnLst/>
            <a:rect l="l" t="t" r="r" b="b"/>
            <a:pathLst>
              <a:path w="4129454" h="337864">
                <a:moveTo>
                  <a:pt x="0" y="0"/>
                </a:moveTo>
                <a:lnTo>
                  <a:pt x="4129454" y="0"/>
                </a:lnTo>
                <a:lnTo>
                  <a:pt x="4129454" y="337864"/>
                </a:lnTo>
                <a:lnTo>
                  <a:pt x="0" y="33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994355" y="7209594"/>
            <a:ext cx="3497569" cy="2631054"/>
          </a:xfrm>
          <a:custGeom>
            <a:avLst/>
            <a:gdLst/>
            <a:ahLst/>
            <a:cxnLst/>
            <a:rect l="l" t="t" r="r" b="b"/>
            <a:pathLst>
              <a:path w="3497569" h="2631054">
                <a:moveTo>
                  <a:pt x="0" y="0"/>
                </a:moveTo>
                <a:lnTo>
                  <a:pt x="3497569" y="0"/>
                </a:lnTo>
                <a:lnTo>
                  <a:pt x="3497569" y="2631054"/>
                </a:lnTo>
                <a:lnTo>
                  <a:pt x="0" y="2631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029908" y="2547873"/>
            <a:ext cx="11964447" cy="94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198"/>
              </a:lnSpc>
            </a:pPr>
            <a:r>
              <a:rPr lang="he-IL" sz="5998" spc="71">
                <a:solidFill>
                  <a:srgbClr val="915833">
                    <a:alpha val="80000"/>
                  </a:srgbClr>
                </a:solidFill>
                <a:latin typeface="GanCLM"/>
                <a:ea typeface="GanCLM"/>
                <a:cs typeface="GanCLM"/>
                <a:sym typeface="GanCLM"/>
                <a:rtl/>
              </a:rPr>
              <a:t>חינוך מותאם לעולם משתנה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9FDD4-B53D-759A-226E-3CEBCFE3D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4EA61A-761E-9462-2509-2BFE3320BF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ED62A-C496-EAFA-C35D-876C50A00D66}"/>
              </a:ext>
            </a:extLst>
          </p:cNvPr>
          <p:cNvSpPr txBox="1"/>
          <p:nvPr/>
        </p:nvSpPr>
        <p:spPr>
          <a:xfrm>
            <a:off x="3200400" y="114300"/>
            <a:ext cx="14492288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371600" rtl="1">
              <a:defRPr/>
            </a:pPr>
            <a:b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he-IL" sz="60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  <a:t>תלמידי ביה"ס חטיבה – נתונים נכון ל-3.7.25</a:t>
            </a:r>
          </a:p>
          <a:p>
            <a:pPr algn="r" defTabSz="1371600" rtl="1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91" name="TextBox 5">
            <a:extLst>
              <a:ext uri="{FF2B5EF4-FFF2-40B4-BE49-F238E27FC236}">
                <a16:creationId xmlns:a16="http://schemas.microsoft.com/office/drawing/2014/main" id="{32076FAC-8EA2-3B31-6587-2E560E062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326493"/>
            <a:ext cx="16154400" cy="645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אילן רמון 148 תלמידים: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כיתה ז- יפתחו 4 כיתות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כיתה ח-יפתחו 4 כיתות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כיתה ט -יפתחו 4 כיתות</a:t>
            </a:r>
          </a:p>
          <a:p>
            <a:pPr marL="0" indent="0" algn="r" defTabSz="1371600" rtl="1">
              <a:lnSpc>
                <a:spcPct val="120000"/>
              </a:lnSpc>
              <a:spcBef>
                <a:spcPct val="0"/>
              </a:spcBef>
              <a:buNone/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kern="0" dirty="0">
                <a:solidFill>
                  <a:prstClr val="black"/>
                </a:solidFill>
              </a:rPr>
              <a:t>בחטיבת הביניים ע"ש אילן רמון –דגש מרחבי למידה מגוונים ומעבר לילקוט דיגיטאלי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b="1" dirty="0">
              <a:solidFill>
                <a:prstClr val="black"/>
              </a:solidFill>
            </a:endParaRPr>
          </a:p>
          <a:p>
            <a:pPr marL="0" indent="0" algn="r" defTabSz="1371600" rtl="1">
              <a:lnSpc>
                <a:spcPct val="120000"/>
              </a:lnSpc>
              <a:spcBef>
                <a:spcPct val="0"/>
              </a:spcBef>
              <a:buNone/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dirty="0">
              <a:solidFill>
                <a:prstClr val="black"/>
              </a:solidFill>
            </a:endParaRPr>
          </a:p>
        </p:txBody>
      </p:sp>
      <p:pic>
        <p:nvPicPr>
          <p:cNvPr id="12292" name="תמונה 5">
            <a:extLst>
              <a:ext uri="{FF2B5EF4-FFF2-40B4-BE49-F238E27FC236}">
                <a16:creationId xmlns:a16="http://schemas.microsoft.com/office/drawing/2014/main" id="{CDC45AF2-9204-54D7-CDFA-1E52DF9F9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4" y="309565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5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F8DAC-8D2C-B453-284A-43B5E1118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1A9AEE-1ED3-FF7D-F4F1-9539153DA90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3EE36-4231-F869-A58A-3F2DC9AC6453}"/>
              </a:ext>
            </a:extLst>
          </p:cNvPr>
          <p:cNvSpPr txBox="1"/>
          <p:nvPr/>
        </p:nvSpPr>
        <p:spPr>
          <a:xfrm>
            <a:off x="5281613" y="249556"/>
            <a:ext cx="12358688" cy="25391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1371600" rtl="1">
              <a:defRPr/>
            </a:pPr>
            <a:b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  <a:t>תלמידי ביה"ס חטיבה - נתונים</a:t>
            </a:r>
          </a:p>
          <a:p>
            <a:pPr algn="r" defTabSz="1371600" rtl="1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292" name="תמונה 5">
            <a:extLst>
              <a:ext uri="{FF2B5EF4-FFF2-40B4-BE49-F238E27FC236}">
                <a16:creationId xmlns:a16="http://schemas.microsoft.com/office/drawing/2014/main" id="{D7DF1384-EE1D-72D0-2B24-5D9BE69A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4" y="309565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CB1E779-F387-D25D-07CB-BEA29BF3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64" y="2661760"/>
            <a:ext cx="15336336" cy="76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9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AA68176-F8EE-BC9F-5038-7DC5F096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745" y="428626"/>
            <a:ext cx="12963525" cy="25391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e-IL" sz="6600" b="1" dirty="0">
                <a:solidFill>
                  <a:srgbClr val="ED7D31"/>
                </a:solidFill>
                <a:latin typeface="Calibri" panose="020F0502020204030204"/>
              </a:rPr>
              <a:t>מצוינות פדגוגית בבתי-הספר – תכניות להשבחת ההוראה תשפ"ו</a:t>
            </a:r>
            <a:br>
              <a:rPr lang="he-IL" sz="6600" b="1" dirty="0">
                <a:solidFill>
                  <a:srgbClr val="ED7D31"/>
                </a:solidFill>
                <a:latin typeface="Calibri" panose="020F0502020204030204"/>
              </a:rPr>
            </a:b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220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09563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52600" y="3429000"/>
            <a:ext cx="1562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altLang="he-IL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הרחבת הלמידה ברוח החינוך מונטסורי בבית-הספר "נוף צורים"</a:t>
            </a:r>
          </a:p>
          <a:p>
            <a:pPr marL="457200" marR="0" lvl="0" indent="-45720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altLang="he-IL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תכנית לימודים – מנהיגות ברוח החינוך הדמוקרטי בביה"ס "קשת"</a:t>
            </a:r>
          </a:p>
          <a:p>
            <a:pPr marL="457200" marR="0" lvl="0" indent="-45720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altLang="he-IL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בביה"ס ממ"ד דק"ל – טיפוח למידה מבוססת מיומנויות (קוגניטיביות, רגשיות וחברתיות) לפי שכבות גיל. גיוון בדרכי הוראה בדגש על למידה חוץ כיתתית.</a:t>
            </a:r>
          </a:p>
          <a:p>
            <a:pPr marL="457200" marR="0" lvl="0" indent="-45720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altLang="he-IL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בחטיבת הביניים ע"ש אילן רמון –דגש מרחבי למידה מגוונים ומעבר לילקוט דיגיטאלי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F3692EF-58CA-5295-6ADE-E2931AA0964D}"/>
              </a:ext>
            </a:extLst>
          </p:cNvPr>
          <p:cNvSpPr/>
          <p:nvPr/>
        </p:nvSpPr>
        <p:spPr>
          <a:xfrm>
            <a:off x="3105381" y="642594"/>
            <a:ext cx="2933238" cy="232518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anga AAA" panose="020F0506020202020204" pitchFamily="34" charset="-79"/>
              <a:ea typeface="+mn-ea"/>
              <a:cs typeface="Stanga AAA" panose="020F050602020202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1901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E41B1E6-7543-4B39-55CD-5D843004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7200" y="-342900"/>
            <a:ext cx="187452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he-IL" sz="5400" b="1" dirty="0">
              <a:solidFill>
                <a:srgbClr val="ED7D31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he-IL" sz="5400" b="1" dirty="0">
                <a:solidFill>
                  <a:srgbClr val="ED7D31"/>
                </a:solidFill>
                <a:latin typeface="Calibri" panose="020F0502020204030204"/>
              </a:rPr>
              <a:t>מעקב ושיתוף פעולה תלמידי התיכון </a:t>
            </a:r>
          </a:p>
          <a:p>
            <a:pPr algn="ctr">
              <a:defRPr/>
            </a:pPr>
            <a:r>
              <a:rPr lang="he-IL" sz="5400" b="1" dirty="0" err="1">
                <a:solidFill>
                  <a:srgbClr val="ED7D31"/>
                </a:solidFill>
                <a:latin typeface="Calibri" panose="020F0502020204030204"/>
              </a:rPr>
              <a:t>וחנ"מ</a:t>
            </a:r>
            <a:r>
              <a:rPr lang="he-IL" sz="5400" b="1" dirty="0">
                <a:solidFill>
                  <a:srgbClr val="ED7D31"/>
                </a:solidFill>
                <a:latin typeface="Calibri" panose="020F0502020204030204"/>
              </a:rPr>
              <a:t> מחוץ ליישוב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152400" y="2705100"/>
            <a:ext cx="17526000" cy="58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/>
              <a:t>סה"כ 207 ילדי חינוך מיוחד מתוכם 99 מוסעים למוסדות מחוץ לישוב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/>
              <a:t>השמה ושיבוץ – </a:t>
            </a:r>
            <a:r>
              <a:rPr lang="he-IL" altLang="he-IL" sz="3900" dirty="0"/>
              <a:t>בהתאם לצרכים ולמיפוי של משרד החינוך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/>
              <a:t>קשר רציף ומעקב – </a:t>
            </a:r>
            <a:r>
              <a:rPr lang="he-IL" altLang="he-IL" sz="3900" dirty="0" err="1"/>
              <a:t>סדירויות</a:t>
            </a:r>
            <a:r>
              <a:rPr lang="he-IL" altLang="he-IL" sz="3900" dirty="0"/>
              <a:t> למעקב בתיכונים ובבתיה"ס הקולטים.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/>
              <a:t>מעורבות חברתית – </a:t>
            </a:r>
            <a:r>
              <a:rPr lang="he-IL" altLang="he-IL" sz="3900" dirty="0"/>
              <a:t>מצע של אירגוניים ומוסדות ביישוב לשילוב בני הנוער </a:t>
            </a:r>
          </a:p>
          <a:p>
            <a:pPr marL="0" indent="0" algn="r" rtl="1">
              <a:lnSpc>
                <a:spcPct val="120000"/>
              </a:lnSpc>
              <a:spcBef>
                <a:spcPct val="0"/>
              </a:spcBef>
              <a:buNone/>
            </a:pPr>
            <a:r>
              <a:rPr lang="he-IL" altLang="he-IL" sz="3900" dirty="0"/>
              <a:t>   בעשייה חברתית.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/>
              <a:t>פעילויות במסגרת בלתי פורמאלית –</a:t>
            </a:r>
            <a:r>
              <a:rPr lang="he-IL" altLang="he-IL" sz="3900" dirty="0"/>
              <a:t> מרכז למידה, שגרירים צעירים, </a:t>
            </a:r>
          </a:p>
          <a:p>
            <a:pPr marL="0" indent="0" algn="r" rtl="1">
              <a:lnSpc>
                <a:spcPct val="120000"/>
              </a:lnSpc>
              <a:spcBef>
                <a:spcPct val="0"/>
              </a:spcBef>
              <a:buNone/>
            </a:pPr>
            <a:r>
              <a:rPr lang="he-IL" altLang="he-IL" sz="3900" dirty="0"/>
              <a:t>   יזמות , מועצת נוער 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/>
              <a:t>מערך הסעות – </a:t>
            </a:r>
            <a:r>
              <a:rPr lang="he-IL" altLang="he-IL" sz="3900" dirty="0"/>
              <a:t>כמענה ללמידה חוץ יישובית</a:t>
            </a:r>
          </a:p>
        </p:txBody>
      </p:sp>
      <p:pic>
        <p:nvPicPr>
          <p:cNvPr id="12292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09563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82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4734508" y="7665780"/>
            <a:ext cx="8344335" cy="8229600"/>
          </a:xfrm>
          <a:custGeom>
            <a:avLst/>
            <a:gdLst/>
            <a:ahLst/>
            <a:cxnLst/>
            <a:rect l="l" t="t" r="r" b="b"/>
            <a:pathLst>
              <a:path w="8344335" h="8229600">
                <a:moveTo>
                  <a:pt x="834433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44335" y="0"/>
                </a:lnTo>
                <a:lnTo>
                  <a:pt x="8344335" y="822960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 flipV="1">
            <a:off x="13259416" y="-3143467"/>
            <a:ext cx="8344335" cy="8229600"/>
          </a:xfrm>
          <a:custGeom>
            <a:avLst/>
            <a:gdLst/>
            <a:ahLst/>
            <a:cxnLst/>
            <a:rect l="l" t="t" r="r" b="b"/>
            <a:pathLst>
              <a:path w="8344335" h="8229600">
                <a:moveTo>
                  <a:pt x="834433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44335" y="0"/>
                </a:lnTo>
                <a:lnTo>
                  <a:pt x="8344335" y="822960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35335" y="240290"/>
            <a:ext cx="2630566" cy="3243972"/>
          </a:xfrm>
          <a:custGeom>
            <a:avLst/>
            <a:gdLst/>
            <a:ahLst/>
            <a:cxnLst/>
            <a:rect l="l" t="t" r="r" b="b"/>
            <a:pathLst>
              <a:path w="2630566" h="3243972">
                <a:moveTo>
                  <a:pt x="0" y="0"/>
                </a:moveTo>
                <a:lnTo>
                  <a:pt x="2630566" y="0"/>
                </a:lnTo>
                <a:lnTo>
                  <a:pt x="2630566" y="3243971"/>
                </a:lnTo>
                <a:lnTo>
                  <a:pt x="0" y="3243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2359" y="3634497"/>
            <a:ext cx="17221058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999"/>
              </a:lnSpc>
            </a:pPr>
            <a:r>
              <a:rPr lang="he-IL" sz="7499" u="sng" spc="89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יעדי הרשות לשנה”ל תשפ”ו: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3612" y="5143500"/>
            <a:ext cx="13913038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48"/>
              </a:lnSpc>
            </a:pPr>
            <a:r>
              <a:rPr lang="he-IL" sz="5040" spc="6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טיפוח מערכת חינוך מובילה מחדשת ומשלבת בינה מלאכותית.</a:t>
            </a:r>
          </a:p>
          <a:p>
            <a:pPr algn="r" rtl="1">
              <a:lnSpc>
                <a:spcPts val="6048"/>
              </a:lnSpc>
            </a:pPr>
            <a:endParaRPr lang="he-IL" sz="5040" spc="60">
              <a:solidFill>
                <a:srgbClr val="915833">
                  <a:alpha val="80000"/>
                </a:srgbClr>
              </a:solidFill>
              <a:latin typeface="Felix007"/>
              <a:ea typeface="Felix007"/>
              <a:cs typeface="Felix007"/>
              <a:sym typeface="Felix007"/>
              <a:rtl/>
            </a:endParaRPr>
          </a:p>
          <a:p>
            <a:pPr algn="r" rtl="1">
              <a:lnSpc>
                <a:spcPts val="6048"/>
              </a:lnSpc>
            </a:pPr>
            <a:r>
              <a:rPr lang="ar-EG" sz="5040" spc="6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 </a:t>
            </a:r>
            <a:r>
              <a:rPr lang="he-IL" sz="5040" spc="6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חיזוק החוסן הנפשי בקהילת מוסדות חינוך.</a:t>
            </a:r>
          </a:p>
          <a:p>
            <a:pPr algn="ctr" rtl="1">
              <a:lnSpc>
                <a:spcPts val="6048"/>
              </a:lnSpc>
            </a:pPr>
            <a:endParaRPr lang="he-IL" sz="5040" spc="60">
              <a:solidFill>
                <a:srgbClr val="915833">
                  <a:alpha val="80000"/>
                </a:srgbClr>
              </a:solidFill>
              <a:latin typeface="Felix007"/>
              <a:ea typeface="Felix007"/>
              <a:cs typeface="Felix007"/>
              <a:sym typeface="Felix007"/>
              <a:rtl/>
            </a:endParaRPr>
          </a:p>
          <a:p>
            <a:pPr algn="ctr" rtl="1">
              <a:lnSpc>
                <a:spcPts val="6048"/>
              </a:lnSpc>
              <a:spcBef>
                <a:spcPct val="0"/>
              </a:spcBef>
            </a:pPr>
            <a:endParaRPr lang="he-IL" sz="5040" spc="60">
              <a:solidFill>
                <a:srgbClr val="915833">
                  <a:alpha val="80000"/>
                </a:srgbClr>
              </a:solidFill>
              <a:latin typeface="Felix007"/>
              <a:ea typeface="Felix007"/>
              <a:cs typeface="Felix007"/>
              <a:sym typeface="Felix007"/>
              <a:rtl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4000402" y="6663447"/>
            <a:ext cx="1412821" cy="922187"/>
          </a:xfrm>
          <a:custGeom>
            <a:avLst/>
            <a:gdLst/>
            <a:ahLst/>
            <a:cxnLst/>
            <a:rect l="l" t="t" r="r" b="b"/>
            <a:pathLst>
              <a:path w="1412821" h="922187">
                <a:moveTo>
                  <a:pt x="1412821" y="0"/>
                </a:moveTo>
                <a:lnTo>
                  <a:pt x="0" y="0"/>
                </a:lnTo>
                <a:lnTo>
                  <a:pt x="0" y="922186"/>
                </a:lnTo>
                <a:lnTo>
                  <a:pt x="1412821" y="922186"/>
                </a:lnTo>
                <a:lnTo>
                  <a:pt x="141282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5753946" y="4758447"/>
            <a:ext cx="1311956" cy="1302414"/>
          </a:xfrm>
          <a:custGeom>
            <a:avLst/>
            <a:gdLst/>
            <a:ahLst/>
            <a:cxnLst/>
            <a:rect l="l" t="t" r="r" b="b"/>
            <a:pathLst>
              <a:path w="1311956" h="1302414">
                <a:moveTo>
                  <a:pt x="0" y="0"/>
                </a:moveTo>
                <a:lnTo>
                  <a:pt x="1311955" y="0"/>
                </a:lnTo>
                <a:lnTo>
                  <a:pt x="1311955" y="1302414"/>
                </a:lnTo>
                <a:lnTo>
                  <a:pt x="0" y="1302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896905" y="4942929"/>
            <a:ext cx="10260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200"/>
              </a:lnSpc>
              <a:spcBef>
                <a:spcPct val="0"/>
              </a:spcBef>
            </a:pPr>
            <a:r>
              <a:rPr lang="en-US" sz="6000" spc="72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1</a:t>
            </a:r>
            <a:r>
              <a:rPr lang="ar-EG" sz="6000" spc="72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753946" y="6500006"/>
            <a:ext cx="1311956" cy="1302414"/>
          </a:xfrm>
          <a:custGeom>
            <a:avLst/>
            <a:gdLst/>
            <a:ahLst/>
            <a:cxnLst/>
            <a:rect l="l" t="t" r="r" b="b"/>
            <a:pathLst>
              <a:path w="1311956" h="1302414">
                <a:moveTo>
                  <a:pt x="0" y="0"/>
                </a:moveTo>
                <a:lnTo>
                  <a:pt x="1311955" y="0"/>
                </a:lnTo>
                <a:lnTo>
                  <a:pt x="1311955" y="1302414"/>
                </a:lnTo>
                <a:lnTo>
                  <a:pt x="0" y="1302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896905" y="6684488"/>
            <a:ext cx="10260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200"/>
              </a:lnSpc>
              <a:spcBef>
                <a:spcPct val="0"/>
              </a:spcBef>
            </a:pPr>
            <a:r>
              <a:rPr lang="en-US" sz="6000" spc="72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2</a:t>
            </a:r>
            <a:r>
              <a:rPr lang="ar-EG" sz="6000" spc="72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.</a:t>
            </a:r>
          </a:p>
        </p:txBody>
      </p:sp>
      <p:grpSp>
        <p:nvGrpSpPr>
          <p:cNvPr id="14" name="קבוצה 13"/>
          <p:cNvGrpSpPr/>
          <p:nvPr/>
        </p:nvGrpSpPr>
        <p:grpSpPr>
          <a:xfrm>
            <a:off x="14907673" y="1224672"/>
            <a:ext cx="1685890" cy="1506394"/>
            <a:chOff x="10745187" y="-237662"/>
            <a:chExt cx="1685890" cy="1506394"/>
          </a:xfrm>
        </p:grpSpPr>
        <p:sp>
          <p:nvSpPr>
            <p:cNvPr id="15" name="מלבן 14"/>
            <p:cNvSpPr/>
            <p:nvPr/>
          </p:nvSpPr>
          <p:spPr>
            <a:xfrm rot="20685656">
              <a:off x="10745187" y="-237662"/>
              <a:ext cx="1685890" cy="15063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0371" y="0"/>
              <a:ext cx="1371629" cy="10309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242" y="1038225"/>
            <a:ext cx="17221058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999"/>
              </a:lnSpc>
            </a:pPr>
            <a:r>
              <a:rPr lang="he-IL" sz="7499" u="sng" spc="89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קהילה זה בטבע שלנו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76034" y="7365917"/>
            <a:ext cx="12488566" cy="246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6526"/>
              </a:lnSpc>
            </a:pPr>
            <a:r>
              <a:rPr lang="he-IL" sz="5438" spc="65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מיצוי היכולות האישיות של התלמידים והתלמידות והחיבור לסביבה ולקהילה, הם המרכיבים החשובים במערכת החינוך שלנו.</a:t>
            </a:r>
          </a:p>
        </p:txBody>
      </p:sp>
      <p:sp>
        <p:nvSpPr>
          <p:cNvPr id="5" name="Freeform 5"/>
          <p:cNvSpPr/>
          <p:nvPr/>
        </p:nvSpPr>
        <p:spPr>
          <a:xfrm rot="-5400000" flipH="1" flipV="1">
            <a:off x="-4734508" y="7641221"/>
            <a:ext cx="8344335" cy="8229600"/>
          </a:xfrm>
          <a:custGeom>
            <a:avLst/>
            <a:gdLst/>
            <a:ahLst/>
            <a:cxnLst/>
            <a:rect l="l" t="t" r="r" b="b"/>
            <a:pathLst>
              <a:path w="8344335" h="8229600">
                <a:moveTo>
                  <a:pt x="8344335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44335" y="0"/>
                </a:lnTo>
                <a:lnTo>
                  <a:pt x="8344335" y="822960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 flipV="1">
            <a:off x="13559779" y="-3930924"/>
            <a:ext cx="8344335" cy="8229600"/>
          </a:xfrm>
          <a:custGeom>
            <a:avLst/>
            <a:gdLst/>
            <a:ahLst/>
            <a:cxnLst/>
            <a:rect l="l" t="t" r="r" b="b"/>
            <a:pathLst>
              <a:path w="8344335" h="8229600">
                <a:moveTo>
                  <a:pt x="834433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344334" y="0"/>
                </a:lnTo>
                <a:lnTo>
                  <a:pt x="8344334" y="822960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08390" y="2665389"/>
            <a:ext cx="3456210" cy="4195703"/>
          </a:xfrm>
          <a:custGeom>
            <a:avLst/>
            <a:gdLst/>
            <a:ahLst/>
            <a:cxnLst/>
            <a:rect l="l" t="t" r="r" b="b"/>
            <a:pathLst>
              <a:path w="3456210" h="4195703">
                <a:moveTo>
                  <a:pt x="0" y="0"/>
                </a:moveTo>
                <a:lnTo>
                  <a:pt x="3456210" y="0"/>
                </a:lnTo>
                <a:lnTo>
                  <a:pt x="3456210" y="4195703"/>
                </a:lnTo>
                <a:lnTo>
                  <a:pt x="0" y="4195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204608" y="4365568"/>
            <a:ext cx="779306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6571"/>
              </a:lnSpc>
            </a:pPr>
            <a:r>
              <a:rPr lang="he-IL" sz="5476" spc="65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מצוינות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52237" y="4365568"/>
            <a:ext cx="779306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6571"/>
              </a:lnSpc>
            </a:pPr>
            <a:r>
              <a:rPr lang="he-IL" sz="5476" spc="65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טבע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4010" y="4401013"/>
            <a:ext cx="7793068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6571"/>
              </a:lnSpc>
            </a:pPr>
            <a:r>
              <a:rPr lang="he-IL" sz="5476" spc="65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קהילה</a:t>
            </a:r>
          </a:p>
        </p:txBody>
      </p:sp>
      <p:sp>
        <p:nvSpPr>
          <p:cNvPr id="11" name="Freeform 11"/>
          <p:cNvSpPr/>
          <p:nvPr/>
        </p:nvSpPr>
        <p:spPr>
          <a:xfrm>
            <a:off x="7146434" y="2665389"/>
            <a:ext cx="3456210" cy="4195703"/>
          </a:xfrm>
          <a:custGeom>
            <a:avLst/>
            <a:gdLst/>
            <a:ahLst/>
            <a:cxnLst/>
            <a:rect l="l" t="t" r="r" b="b"/>
            <a:pathLst>
              <a:path w="3456210" h="4195703">
                <a:moveTo>
                  <a:pt x="0" y="0"/>
                </a:moveTo>
                <a:lnTo>
                  <a:pt x="3456211" y="0"/>
                </a:lnTo>
                <a:lnTo>
                  <a:pt x="3456211" y="4195703"/>
                </a:lnTo>
                <a:lnTo>
                  <a:pt x="0" y="4195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32439" y="2665389"/>
            <a:ext cx="3456210" cy="4195703"/>
          </a:xfrm>
          <a:custGeom>
            <a:avLst/>
            <a:gdLst/>
            <a:ahLst/>
            <a:cxnLst/>
            <a:rect l="l" t="t" r="r" b="b"/>
            <a:pathLst>
              <a:path w="3456210" h="4195703">
                <a:moveTo>
                  <a:pt x="0" y="0"/>
                </a:moveTo>
                <a:lnTo>
                  <a:pt x="3456211" y="0"/>
                </a:lnTo>
                <a:lnTo>
                  <a:pt x="3456211" y="4195703"/>
                </a:lnTo>
                <a:lnTo>
                  <a:pt x="0" y="4195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F643B72-0864-217C-7A30-84CC0EF9E11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sp>
        <p:nvSpPr>
          <p:cNvPr id="14338" name="כותרת 1"/>
          <p:cNvSpPr>
            <a:spLocks noGrp="1"/>
          </p:cNvSpPr>
          <p:nvPr>
            <p:ph type="title"/>
          </p:nvPr>
        </p:nvSpPr>
        <p:spPr bwMode="auto">
          <a:xfrm>
            <a:off x="457200" y="11312"/>
            <a:ext cx="15697200" cy="959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he-IL" altLang="he-IL" sz="7200" dirty="0">
                <a:solidFill>
                  <a:prstClr val="black"/>
                </a:solidFill>
                <a:cs typeface="David" panose="020E0502060401010101" pitchFamily="34" charset="-79"/>
              </a:rPr>
              <a:t>ביטוי לתפיסה חינוכית במרחבי הלמידה מגוונים</a:t>
            </a:r>
            <a:endParaRPr lang="he-IL" altLang="he-IL" sz="7200" dirty="0">
              <a:solidFill>
                <a:schemeClr val="tx1"/>
              </a:solidFill>
              <a:cs typeface="David" panose="020E0502060401010101" pitchFamily="34" charset="-79"/>
            </a:endParaRPr>
          </a:p>
        </p:txBody>
      </p:sp>
      <p:sp>
        <p:nvSpPr>
          <p:cNvPr id="14339" name="Oval 1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201400" y="2971800"/>
            <a:ext cx="4229100" cy="4000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600" b="1" dirty="0">
                <a:latin typeface="David" panose="020E0502060401010101" pitchFamily="34" charset="-79"/>
                <a:cs typeface="David" panose="020E0502060401010101" pitchFamily="34" charset="-79"/>
              </a:rPr>
              <a:t>מרחב למדעים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600" b="1" dirty="0">
                <a:latin typeface="David" panose="020E0502060401010101" pitchFamily="34" charset="-79"/>
                <a:cs typeface="David" panose="020E0502060401010101" pitchFamily="34" charset="-79"/>
              </a:rPr>
              <a:t>וטכנולוגיה</a:t>
            </a:r>
            <a:endParaRPr lang="en-US" altLang="he-IL" sz="3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340" name="Oval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971800" y="2514600"/>
            <a:ext cx="4457700" cy="42291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600" b="1" dirty="0">
                <a:latin typeface="David" panose="020E0502060401010101" pitchFamily="34" charset="-79"/>
                <a:cs typeface="David" panose="020E0502060401010101" pitchFamily="34" charset="-79"/>
              </a:rPr>
              <a:t>מרחב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600" b="1" dirty="0">
                <a:latin typeface="David" panose="020E0502060401010101" pitchFamily="34" charset="-79"/>
                <a:cs typeface="David" panose="020E0502060401010101" pitchFamily="34" charset="-79"/>
              </a:rPr>
              <a:t>אומנויות</a:t>
            </a:r>
          </a:p>
        </p:txBody>
      </p:sp>
      <p:grpSp>
        <p:nvGrpSpPr>
          <p:cNvPr id="14341" name="Group 30"/>
          <p:cNvGrpSpPr>
            <a:grpSpLocks/>
          </p:cNvGrpSpPr>
          <p:nvPr/>
        </p:nvGrpSpPr>
        <p:grpSpPr bwMode="auto">
          <a:xfrm>
            <a:off x="5595938" y="4629151"/>
            <a:ext cx="7720013" cy="4881563"/>
            <a:chOff x="1338" y="1389"/>
            <a:chExt cx="3242" cy="2050"/>
          </a:xfrm>
        </p:grpSpPr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 flipH="1">
              <a:off x="3840" y="1872"/>
              <a:ext cx="96" cy="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2700"/>
            </a:p>
          </p:txBody>
        </p:sp>
        <p:grpSp>
          <p:nvGrpSpPr>
            <p:cNvPr id="14345" name="Group 29"/>
            <p:cNvGrpSpPr>
              <a:grpSpLocks/>
            </p:cNvGrpSpPr>
            <p:nvPr/>
          </p:nvGrpSpPr>
          <p:grpSpPr bwMode="auto">
            <a:xfrm>
              <a:off x="1338" y="1389"/>
              <a:ext cx="3242" cy="2050"/>
              <a:chOff x="1338" y="1389"/>
              <a:chExt cx="3242" cy="2050"/>
            </a:xfrm>
          </p:grpSpPr>
          <p:grpSp>
            <p:nvGrpSpPr>
              <p:cNvPr id="14346" name="Group 28"/>
              <p:cNvGrpSpPr>
                <a:grpSpLocks/>
              </p:cNvGrpSpPr>
              <p:nvPr/>
            </p:nvGrpSpPr>
            <p:grpSpPr bwMode="auto">
              <a:xfrm>
                <a:off x="1383" y="1389"/>
                <a:ext cx="2736" cy="720"/>
                <a:chOff x="1392" y="1392"/>
                <a:chExt cx="2736" cy="720"/>
              </a:xfrm>
            </p:grpSpPr>
            <p:sp>
              <p:nvSpPr>
                <p:cNvPr id="14355" name="Line 3"/>
                <p:cNvSpPr>
                  <a:spLocks noChangeShapeType="1"/>
                </p:cNvSpPr>
                <p:nvPr/>
              </p:nvSpPr>
              <p:spPr bwMode="auto">
                <a:xfrm>
                  <a:off x="2544" y="1392"/>
                  <a:ext cx="288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sp>
              <p:nvSpPr>
                <p:cNvPr id="14356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2832" y="1392"/>
                  <a:ext cx="240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sp>
              <p:nvSpPr>
                <p:cNvPr id="14357" name="Line 5"/>
                <p:cNvSpPr>
                  <a:spLocks noChangeShapeType="1"/>
                </p:cNvSpPr>
                <p:nvPr/>
              </p:nvSpPr>
              <p:spPr bwMode="auto">
                <a:xfrm>
                  <a:off x="1728" y="1824"/>
                  <a:ext cx="336" cy="288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sp>
              <p:nvSpPr>
                <p:cNvPr id="14358" name="Line 6"/>
                <p:cNvSpPr>
                  <a:spLocks noChangeShapeType="1"/>
                </p:cNvSpPr>
                <p:nvPr/>
              </p:nvSpPr>
              <p:spPr bwMode="auto">
                <a:xfrm>
                  <a:off x="1920" y="1680"/>
                  <a:ext cx="96" cy="384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sp>
              <p:nvSpPr>
                <p:cNvPr id="14359" name="Line 7"/>
                <p:cNvSpPr>
                  <a:spLocks noChangeShapeType="1"/>
                </p:cNvSpPr>
                <p:nvPr/>
              </p:nvSpPr>
              <p:spPr bwMode="auto">
                <a:xfrm>
                  <a:off x="1392" y="1968"/>
                  <a:ext cx="624" cy="96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sp>
              <p:nvSpPr>
                <p:cNvPr id="14360" name="Line 9"/>
                <p:cNvSpPr>
                  <a:spLocks noChangeShapeType="1"/>
                </p:cNvSpPr>
                <p:nvPr/>
              </p:nvSpPr>
              <p:spPr bwMode="auto">
                <a:xfrm>
                  <a:off x="3792" y="1824"/>
                  <a:ext cx="48" cy="2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sp>
              <p:nvSpPr>
                <p:cNvPr id="14361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840" y="1968"/>
                  <a:ext cx="288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cxnSp>
              <p:nvCxnSpPr>
                <p:cNvPr id="14362" name="AutoShape 1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207" y="1441"/>
                  <a:ext cx="385" cy="768"/>
                </a:xfrm>
                <a:prstGeom prst="curvedConnector3">
                  <a:avLst>
                    <a:gd name="adj1" fmla="val 114023"/>
                  </a:avLst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4363" name="AutoShape 12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168" y="1296"/>
                  <a:ext cx="336" cy="1008"/>
                </a:xfrm>
                <a:prstGeom prst="curvedConnector3">
                  <a:avLst>
                    <a:gd name="adj1" fmla="val -37796"/>
                  </a:avLst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36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832" y="1440"/>
                  <a:ext cx="0" cy="672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</p:grpSp>
          <p:grpSp>
            <p:nvGrpSpPr>
              <p:cNvPr id="14347" name="Group 27"/>
              <p:cNvGrpSpPr>
                <a:grpSpLocks/>
              </p:cNvGrpSpPr>
              <p:nvPr/>
            </p:nvGrpSpPr>
            <p:grpSpPr bwMode="auto">
              <a:xfrm>
                <a:off x="1338" y="1965"/>
                <a:ext cx="3242" cy="1474"/>
                <a:chOff x="1338" y="1965"/>
                <a:chExt cx="3242" cy="1474"/>
              </a:xfrm>
            </p:grpSpPr>
            <p:sp>
              <p:nvSpPr>
                <p:cNvPr id="14348" name="Line 14"/>
                <p:cNvSpPr>
                  <a:spLocks noChangeShapeType="1"/>
                </p:cNvSpPr>
                <p:nvPr/>
              </p:nvSpPr>
              <p:spPr bwMode="auto">
                <a:xfrm>
                  <a:off x="2112" y="3439"/>
                  <a:ext cx="1440" cy="0"/>
                </a:xfrm>
                <a:prstGeom prst="line">
                  <a:avLst/>
                </a:prstGeom>
                <a:noFill/>
                <a:ln w="1905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 sz="2700"/>
                </a:p>
              </p:txBody>
            </p:sp>
            <p:grpSp>
              <p:nvGrpSpPr>
                <p:cNvPr id="14349" name="Group 26"/>
                <p:cNvGrpSpPr>
                  <a:grpSpLocks/>
                </p:cNvGrpSpPr>
                <p:nvPr/>
              </p:nvGrpSpPr>
              <p:grpSpPr bwMode="auto">
                <a:xfrm>
                  <a:off x="1338" y="1965"/>
                  <a:ext cx="3242" cy="1409"/>
                  <a:chOff x="1341" y="1982"/>
                  <a:chExt cx="3242" cy="1409"/>
                </a:xfrm>
              </p:grpSpPr>
              <p:sp>
                <p:nvSpPr>
                  <p:cNvPr id="14350" name="Arc 15"/>
                  <p:cNvSpPr>
                    <a:spLocks/>
                  </p:cNvSpPr>
                  <p:nvPr/>
                </p:nvSpPr>
                <p:spPr bwMode="auto">
                  <a:xfrm rot="12540304" flipV="1">
                    <a:off x="1341" y="2086"/>
                    <a:ext cx="1125" cy="1139"/>
                  </a:xfrm>
                  <a:custGeom>
                    <a:avLst/>
                    <a:gdLst>
                      <a:gd name="T0" fmla="*/ 0 w 21600"/>
                      <a:gd name="T1" fmla="*/ 0 h 20888"/>
                      <a:gd name="T2" fmla="*/ 0 w 21600"/>
                      <a:gd name="T3" fmla="*/ 0 h 20888"/>
                      <a:gd name="T4" fmla="*/ 0 w 21600"/>
                      <a:gd name="T5" fmla="*/ 0 h 20888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888"/>
                      <a:gd name="T11" fmla="*/ 21600 w 21600"/>
                      <a:gd name="T12" fmla="*/ 20888 h 208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888" fill="none" extrusionOk="0">
                        <a:moveTo>
                          <a:pt x="0" y="20836"/>
                        </a:moveTo>
                        <a:cubicBezTo>
                          <a:pt x="23" y="11044"/>
                          <a:pt x="6630" y="2493"/>
                          <a:pt x="16099" y="0"/>
                        </a:cubicBezTo>
                      </a:path>
                      <a:path w="21600" h="20888" stroke="0" extrusionOk="0">
                        <a:moveTo>
                          <a:pt x="0" y="20836"/>
                        </a:moveTo>
                        <a:cubicBezTo>
                          <a:pt x="23" y="11044"/>
                          <a:pt x="6630" y="2493"/>
                          <a:pt x="16099" y="0"/>
                        </a:cubicBezTo>
                        <a:lnTo>
                          <a:pt x="21600" y="20888"/>
                        </a:lnTo>
                        <a:lnTo>
                          <a:pt x="0" y="20836"/>
                        </a:lnTo>
                        <a:close/>
                      </a:path>
                    </a:pathLst>
                  </a:cu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e-IL" sz="2700"/>
                  </a:p>
                </p:txBody>
              </p:sp>
              <p:sp>
                <p:nvSpPr>
                  <p:cNvPr id="14351" name="Arc 16"/>
                  <p:cNvSpPr>
                    <a:spLocks/>
                  </p:cNvSpPr>
                  <p:nvPr/>
                </p:nvSpPr>
                <p:spPr bwMode="auto">
                  <a:xfrm rot="9059696" flipH="1" flipV="1">
                    <a:off x="3196" y="2093"/>
                    <a:ext cx="1387" cy="1130"/>
                  </a:xfrm>
                  <a:custGeom>
                    <a:avLst/>
                    <a:gdLst>
                      <a:gd name="T0" fmla="*/ 0 w 21600"/>
                      <a:gd name="T1" fmla="*/ 0 h 20888"/>
                      <a:gd name="T2" fmla="*/ 0 w 21600"/>
                      <a:gd name="T3" fmla="*/ 0 h 20888"/>
                      <a:gd name="T4" fmla="*/ 0 w 21600"/>
                      <a:gd name="T5" fmla="*/ 0 h 20888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888"/>
                      <a:gd name="T11" fmla="*/ 21600 w 21600"/>
                      <a:gd name="T12" fmla="*/ 20888 h 208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888" fill="none" extrusionOk="0">
                        <a:moveTo>
                          <a:pt x="0" y="20836"/>
                        </a:moveTo>
                        <a:cubicBezTo>
                          <a:pt x="23" y="11044"/>
                          <a:pt x="6630" y="2493"/>
                          <a:pt x="16099" y="0"/>
                        </a:cubicBezTo>
                      </a:path>
                      <a:path w="21600" h="20888" stroke="0" extrusionOk="0">
                        <a:moveTo>
                          <a:pt x="0" y="20836"/>
                        </a:moveTo>
                        <a:cubicBezTo>
                          <a:pt x="23" y="11044"/>
                          <a:pt x="6630" y="2493"/>
                          <a:pt x="16099" y="0"/>
                        </a:cubicBezTo>
                        <a:lnTo>
                          <a:pt x="21600" y="20888"/>
                        </a:lnTo>
                        <a:lnTo>
                          <a:pt x="0" y="20836"/>
                        </a:lnTo>
                        <a:close/>
                      </a:path>
                    </a:pathLst>
                  </a:cu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e-IL" sz="2700"/>
                  </a:p>
                </p:txBody>
              </p:sp>
              <p:sp>
                <p:nvSpPr>
                  <p:cNvPr id="14352" name="Text Box 18">
                    <a:hlinkClick r:id="rId4" action="ppaction://hlinksldjump"/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4" y="1982"/>
                    <a:ext cx="864" cy="11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62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r" rtl="1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algn="r" rtl="1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algn="r" rtl="1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algn="r" rtl="1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algn="r" rtl="1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he-IL" altLang="he-IL" sz="4200" b="1" dirty="0">
                        <a:latin typeface="David" panose="020E0502060401010101" pitchFamily="34" charset="-79"/>
                        <a:cs typeface="David" panose="020E0502060401010101" pitchFamily="34" charset="-79"/>
                      </a:rPr>
                      <a:t>המרחב לחינוך רגשי חברתי</a:t>
                    </a:r>
                    <a:endParaRPr lang="en-US" altLang="he-IL" sz="3000" dirty="0">
                      <a:latin typeface="David" panose="020E0502060401010101" pitchFamily="34" charset="-79"/>
                      <a:cs typeface="David" panose="020E0502060401010101" pitchFamily="34" charset="-79"/>
                    </a:endParaRPr>
                  </a:p>
                </p:txBody>
              </p:sp>
              <p:sp>
                <p:nvSpPr>
                  <p:cNvPr id="14353" name="Line 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45" y="3067"/>
                    <a:ext cx="1200" cy="0"/>
                  </a:xfrm>
                  <a:prstGeom prst="line">
                    <a:avLst/>
                  </a:prstGeom>
                  <a:noFill/>
                  <a:ln w="1270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 sz="2700"/>
                  </a:p>
                </p:txBody>
              </p:sp>
              <p:sp>
                <p:nvSpPr>
                  <p:cNvPr id="18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3120"/>
                    <a:ext cx="1660" cy="271"/>
                  </a:xfrm>
                  <a:prstGeom prst="rect">
                    <a:avLst/>
                  </a:prstGeom>
                  <a:noFill/>
                  <a:ln w="762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rtl="1" eaLnBrk="1" hangingPunct="1">
                      <a:defRPr/>
                    </a:pPr>
                    <a:r>
                      <a:rPr lang="he-IL" sz="3600" b="1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David" pitchFamily="34" charset="-79"/>
                        <a:cs typeface="David" pitchFamily="34" charset="-79"/>
                      </a:rPr>
                      <a:t>תפיסה חינוכית</a:t>
                    </a:r>
                    <a:endParaRPr lang="en-US" sz="3600" dirty="0">
                      <a:solidFill>
                        <a:schemeClr val="accent3">
                          <a:lumMod val="10000"/>
                        </a:schemeClr>
                      </a:solidFill>
                      <a:latin typeface="David" pitchFamily="34" charset="-79"/>
                      <a:cs typeface="David" pitchFamily="34" charset="-79"/>
                    </a:endParaRPr>
                  </a:p>
                </p:txBody>
              </p:sp>
            </p:grpSp>
          </p:grpSp>
        </p:grpSp>
      </p:grpSp>
      <p:sp>
        <p:nvSpPr>
          <p:cNvPr id="14342" name="Oval 2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5200" y="1257300"/>
            <a:ext cx="4114800" cy="41148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מרחב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מקצועות הליבה</a:t>
            </a:r>
          </a:p>
        </p:txBody>
      </p:sp>
    </p:spTree>
    <p:extLst>
      <p:ext uri="{BB962C8B-B14F-4D97-AF65-F5344CB8AC3E}">
        <p14:creationId xmlns:p14="http://schemas.microsoft.com/office/powerpoint/2010/main" val="41439986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D9BC6D-052E-D09B-0103-E2E00B5417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85939" y="2299912"/>
            <a:ext cx="4892871" cy="6172200"/>
          </a:xfrm>
          <a:custGeom>
            <a:avLst/>
            <a:gdLst/>
            <a:ahLst/>
            <a:cxnLst/>
            <a:rect l="l" t="t" r="r" b="b"/>
            <a:pathLst>
              <a:path w="4892871" h="6172200">
                <a:moveTo>
                  <a:pt x="0" y="0"/>
                </a:moveTo>
                <a:lnTo>
                  <a:pt x="4892871" y="0"/>
                </a:lnTo>
                <a:lnTo>
                  <a:pt x="489287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094981" y="3858339"/>
            <a:ext cx="3674789" cy="442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406"/>
              </a:lnSpc>
            </a:pPr>
            <a:r>
              <a:rPr lang="en-US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11</a:t>
            </a: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גני ילדים ע"פ </a:t>
            </a:r>
          </a:p>
          <a:p>
            <a:pPr algn="r" rtl="1">
              <a:lnSpc>
                <a:spcPts val="4406"/>
              </a:lnSpc>
            </a:pP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החלוקה הבאה:</a:t>
            </a:r>
          </a:p>
          <a:p>
            <a:pPr algn="r" rtl="1">
              <a:lnSpc>
                <a:spcPts val="4406"/>
              </a:lnSpc>
            </a:pPr>
            <a:r>
              <a:rPr lang="en-US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4</a:t>
            </a: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גני ילדים </a:t>
            </a:r>
            <a:r>
              <a:rPr lang="he-IL" sz="3672" spc="44" dirty="0" err="1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טט"ח</a:t>
            </a:r>
            <a:endParaRPr lang="he-IL" sz="3672" spc="44" dirty="0">
              <a:solidFill>
                <a:srgbClr val="3E230A">
                  <a:alpha val="80000"/>
                </a:srgbClr>
              </a:solidFill>
              <a:latin typeface="Felix007"/>
              <a:ea typeface="Felix007"/>
              <a:cs typeface="Felix007"/>
              <a:sym typeface="Felix007"/>
              <a:rtl/>
            </a:endParaRPr>
          </a:p>
          <a:p>
            <a:pPr algn="r" rtl="1">
              <a:lnSpc>
                <a:spcPts val="4406"/>
              </a:lnSpc>
            </a:pPr>
            <a:r>
              <a:rPr lang="en-US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7</a:t>
            </a: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גני ילדים </a:t>
            </a:r>
            <a:r>
              <a:rPr lang="he-IL" sz="3672" spc="44" dirty="0" err="1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ט"ח</a:t>
            </a: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-חובה</a:t>
            </a:r>
          </a:p>
          <a:p>
            <a:pPr algn="r" rtl="1">
              <a:lnSpc>
                <a:spcPts val="4406"/>
              </a:lnSpc>
            </a:pP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מתוכם:</a:t>
            </a:r>
          </a:p>
          <a:p>
            <a:pPr algn="r" rtl="1">
              <a:lnSpc>
                <a:spcPts val="4406"/>
              </a:lnSpc>
            </a:pPr>
            <a:r>
              <a:rPr lang="ar-EG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</a:t>
            </a:r>
            <a:r>
              <a:rPr lang="en-US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2</a:t>
            </a: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גני ממ"ד</a:t>
            </a:r>
          </a:p>
          <a:p>
            <a:pPr algn="r" rtl="1">
              <a:lnSpc>
                <a:spcPts val="4406"/>
              </a:lnSpc>
            </a:pPr>
            <a:r>
              <a:rPr lang="en-US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1</a:t>
            </a: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גן </a:t>
            </a:r>
            <a:r>
              <a:rPr lang="he-IL" sz="3672" spc="44" dirty="0" err="1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חנ"מ</a:t>
            </a:r>
            <a:endParaRPr lang="he-IL" sz="3672" spc="44" dirty="0">
              <a:solidFill>
                <a:srgbClr val="3E230A">
                  <a:alpha val="80000"/>
                </a:srgbClr>
              </a:solidFill>
              <a:latin typeface="Felix007"/>
              <a:ea typeface="Felix007"/>
              <a:cs typeface="Felix007"/>
              <a:sym typeface="Felix007"/>
              <a:rtl/>
            </a:endParaRPr>
          </a:p>
          <a:p>
            <a:pPr marL="0" lvl="0" indent="0" algn="r" rtl="1">
              <a:lnSpc>
                <a:spcPts val="4406"/>
              </a:lnSpc>
            </a:pPr>
            <a:r>
              <a:rPr lang="en-US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1</a:t>
            </a:r>
            <a:r>
              <a:rPr lang="he-IL" sz="3672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גן ברוח מונטסורי</a:t>
            </a:r>
          </a:p>
        </p:txBody>
      </p:sp>
      <p:sp>
        <p:nvSpPr>
          <p:cNvPr id="5" name="Freeform 5"/>
          <p:cNvSpPr/>
          <p:nvPr/>
        </p:nvSpPr>
        <p:spPr>
          <a:xfrm>
            <a:off x="4295547" y="2299912"/>
            <a:ext cx="4892871" cy="6172200"/>
          </a:xfrm>
          <a:custGeom>
            <a:avLst/>
            <a:gdLst/>
            <a:ahLst/>
            <a:cxnLst/>
            <a:rect l="l" t="t" r="r" b="b"/>
            <a:pathLst>
              <a:path w="4892871" h="6172200">
                <a:moveTo>
                  <a:pt x="0" y="0"/>
                </a:moveTo>
                <a:lnTo>
                  <a:pt x="4892871" y="0"/>
                </a:lnTo>
                <a:lnTo>
                  <a:pt x="489287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49984" y="2265021"/>
            <a:ext cx="4812102" cy="6070312"/>
          </a:xfrm>
          <a:custGeom>
            <a:avLst/>
            <a:gdLst/>
            <a:ahLst/>
            <a:cxnLst/>
            <a:rect l="l" t="t" r="r" b="b"/>
            <a:pathLst>
              <a:path w="4812102" h="6070312">
                <a:moveTo>
                  <a:pt x="0" y="0"/>
                </a:moveTo>
                <a:lnTo>
                  <a:pt x="4812102" y="0"/>
                </a:lnTo>
                <a:lnTo>
                  <a:pt x="4812102" y="6070312"/>
                </a:lnTo>
                <a:lnTo>
                  <a:pt x="0" y="6070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-278249" y="312651"/>
            <a:ext cx="18616233" cy="29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315"/>
              </a:lnSpc>
              <a:spcBef>
                <a:spcPct val="0"/>
              </a:spcBef>
            </a:pPr>
            <a:r>
              <a:rPr lang="he-IL" sz="6096" u="sng" strike="noStrike" spc="73" dirty="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מערכת החינוך בשנה"ל תשפ"ו מעודכן ליום </a:t>
            </a:r>
            <a:r>
              <a:rPr lang="en-US" sz="6096" u="sng" strike="noStrike" spc="73" dirty="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3.7.25</a:t>
            </a:r>
          </a:p>
          <a:p>
            <a:pPr marL="0" lvl="0" indent="0" algn="ctr" rtl="1">
              <a:lnSpc>
                <a:spcPts val="7315"/>
              </a:lnSpc>
              <a:spcBef>
                <a:spcPct val="0"/>
              </a:spcBef>
            </a:pPr>
            <a:r>
              <a:rPr lang="he-IL" sz="6096" strike="noStrike" spc="73" dirty="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סה”כ </a:t>
            </a:r>
            <a:r>
              <a:rPr lang="en-US" sz="6096" strike="noStrike" spc="73" dirty="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2,198</a:t>
            </a:r>
            <a:r>
              <a:rPr lang="he-IL" sz="6096" strike="noStrike" spc="73" dirty="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תלמידים </a:t>
            </a:r>
            <a:r>
              <a:rPr lang="he-IL" sz="6096" strike="noStrike" spc="73" dirty="0" err="1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בתשפ”ו</a:t>
            </a:r>
            <a:r>
              <a:rPr lang="he-IL" sz="6096" strike="noStrike" spc="73" dirty="0">
                <a:solidFill>
                  <a:srgbClr val="915833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</a:t>
            </a:r>
          </a:p>
          <a:p>
            <a:pPr marL="0" lvl="0" indent="0" algn="ctr" rtl="1">
              <a:lnSpc>
                <a:spcPts val="8635"/>
              </a:lnSpc>
              <a:spcBef>
                <a:spcPct val="0"/>
              </a:spcBef>
            </a:pPr>
            <a:endParaRPr lang="he-IL" sz="6096" strike="noStrike" spc="73" dirty="0">
              <a:solidFill>
                <a:srgbClr val="915833">
                  <a:alpha val="80000"/>
                </a:srgbClr>
              </a:solidFill>
              <a:latin typeface="Felix007"/>
              <a:ea typeface="Felix007"/>
              <a:cs typeface="Felix007"/>
              <a:sym typeface="Felix007"/>
              <a:rtl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93107" y="2401657"/>
            <a:ext cx="240225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4"/>
              </a:lnSpc>
              <a:spcBef>
                <a:spcPct val="0"/>
              </a:spcBef>
            </a:pPr>
            <a:r>
              <a:rPr lang="en-US" sz="4400" dirty="0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</a:rPr>
              <a:t>286</a:t>
            </a:r>
          </a:p>
          <a:p>
            <a:pPr algn="ctr" rtl="1">
              <a:lnSpc>
                <a:spcPts val="5954"/>
              </a:lnSpc>
              <a:spcBef>
                <a:spcPct val="0"/>
              </a:spcBef>
            </a:pPr>
            <a:r>
              <a:rPr lang="he-IL" sz="4400" dirty="0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ילדי גן</a:t>
            </a:r>
          </a:p>
        </p:txBody>
      </p:sp>
      <p:sp>
        <p:nvSpPr>
          <p:cNvPr id="9" name="Freeform 9"/>
          <p:cNvSpPr/>
          <p:nvPr/>
        </p:nvSpPr>
        <p:spPr>
          <a:xfrm>
            <a:off x="8830635" y="2299912"/>
            <a:ext cx="4892871" cy="6172200"/>
          </a:xfrm>
          <a:custGeom>
            <a:avLst/>
            <a:gdLst/>
            <a:ahLst/>
            <a:cxnLst/>
            <a:rect l="l" t="t" r="r" b="b"/>
            <a:pathLst>
              <a:path w="4892871" h="6172200">
                <a:moveTo>
                  <a:pt x="0" y="0"/>
                </a:moveTo>
                <a:lnTo>
                  <a:pt x="4892871" y="0"/>
                </a:lnTo>
                <a:lnTo>
                  <a:pt x="489287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9188418" y="4784205"/>
            <a:ext cx="4170904" cy="269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294"/>
              </a:lnSpc>
              <a:spcBef>
                <a:spcPct val="0"/>
              </a:spcBef>
            </a:pPr>
            <a:r>
              <a:rPr lang="he-IL" sz="3578" u="none" strike="noStrike" spc="42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שני בתי-ספר ממלכתיים: </a:t>
            </a:r>
          </a:p>
          <a:p>
            <a:pPr marL="0" lvl="0" indent="0" algn="ctr" rtl="1">
              <a:lnSpc>
                <a:spcPts val="4294"/>
              </a:lnSpc>
              <a:spcBef>
                <a:spcPct val="0"/>
              </a:spcBef>
            </a:pPr>
            <a:r>
              <a:rPr lang="he-IL" sz="3578" u="none" strike="noStrike" spc="42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"נוף צורים", "קשת".</a:t>
            </a:r>
          </a:p>
          <a:p>
            <a:pPr marL="0" lvl="0" indent="0" algn="ctr" rtl="1">
              <a:lnSpc>
                <a:spcPts val="4294"/>
              </a:lnSpc>
              <a:spcBef>
                <a:spcPct val="0"/>
              </a:spcBef>
            </a:pPr>
            <a:r>
              <a:rPr lang="he-IL" sz="3578" u="none" strike="noStrike" spc="42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ביה”ס ממלכתי דתי: "דק"ל"</a:t>
            </a:r>
          </a:p>
          <a:p>
            <a:pPr marL="0" lvl="0" indent="0" algn="ctr" rtl="1">
              <a:lnSpc>
                <a:spcPts val="4294"/>
              </a:lnSpc>
              <a:spcBef>
                <a:spcPct val="0"/>
              </a:spcBef>
            </a:pPr>
            <a:r>
              <a:rPr lang="he-IL" sz="3578" u="none" strike="noStrike" spc="42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כיתת תקשורת (ה'-ו')</a:t>
            </a:r>
          </a:p>
          <a:p>
            <a:pPr marL="0" lvl="0" indent="0" algn="ctr" rtl="1">
              <a:lnSpc>
                <a:spcPts val="4294"/>
              </a:lnSpc>
              <a:spcBef>
                <a:spcPct val="0"/>
              </a:spcBef>
            </a:pPr>
            <a:r>
              <a:rPr lang="he-IL" sz="3578" u="none" strike="noStrike" spc="42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בביה"ס "נוף צורים"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61321" y="2493750"/>
            <a:ext cx="3471028" cy="235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954"/>
              </a:lnSpc>
              <a:spcBef>
                <a:spcPct val="0"/>
              </a:spcBef>
            </a:pPr>
            <a:r>
              <a:rPr lang="en-US" sz="4253" dirty="0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</a:rPr>
              <a:t>1025</a:t>
            </a:r>
          </a:p>
          <a:p>
            <a:pPr marL="0" lvl="0" indent="0" algn="ctr" rtl="1">
              <a:lnSpc>
                <a:spcPts val="5954"/>
              </a:lnSpc>
              <a:spcBef>
                <a:spcPct val="0"/>
              </a:spcBef>
            </a:pPr>
            <a:r>
              <a:rPr lang="he-IL" sz="4253" u="none" strike="noStrike" dirty="0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תלמידים </a:t>
            </a:r>
          </a:p>
          <a:p>
            <a:pPr marL="0" lvl="0" indent="0" algn="ctr" rtl="1">
              <a:lnSpc>
                <a:spcPts val="5954"/>
              </a:lnSpc>
              <a:spcBef>
                <a:spcPct val="0"/>
              </a:spcBef>
            </a:pPr>
            <a:r>
              <a:rPr lang="he-IL" sz="4253" u="none" strike="noStrike" dirty="0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בבתי-ספר יסודיים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53652" y="2622517"/>
            <a:ext cx="2576661" cy="297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4"/>
              </a:lnSpc>
            </a:pPr>
            <a:r>
              <a:rPr lang="en-US" sz="4253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</a:rPr>
              <a:t>436</a:t>
            </a:r>
          </a:p>
          <a:p>
            <a:pPr marL="0" lvl="0" indent="0" algn="ctr" rtl="1">
              <a:lnSpc>
                <a:spcPts val="5954"/>
              </a:lnSpc>
              <a:spcBef>
                <a:spcPct val="0"/>
              </a:spcBef>
            </a:pPr>
            <a:r>
              <a:rPr lang="he-IL" sz="4253" u="none" strike="noStrike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תלמידים</a:t>
            </a:r>
            <a:r>
              <a:rPr lang="ar-EG" sz="4253" u="none" strike="noStrike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</a:t>
            </a:r>
          </a:p>
          <a:p>
            <a:pPr marL="0" lvl="0" indent="0" algn="ctr" rtl="1">
              <a:lnSpc>
                <a:spcPts val="5954"/>
              </a:lnSpc>
              <a:spcBef>
                <a:spcPct val="0"/>
              </a:spcBef>
            </a:pPr>
            <a:r>
              <a:rPr lang="he-IL" sz="4253" u="none" strike="noStrike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בחטיבת ביניים</a:t>
            </a:r>
          </a:p>
          <a:p>
            <a:pPr marL="0" lvl="0" indent="0" algn="ctr" rtl="1">
              <a:lnSpc>
                <a:spcPts val="5954"/>
              </a:lnSpc>
              <a:spcBef>
                <a:spcPct val="0"/>
              </a:spcBef>
            </a:pPr>
            <a:r>
              <a:rPr lang="he-IL" sz="4253" u="none" strike="noStrike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ע"ש אילן רמון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4189" y="2723257"/>
            <a:ext cx="2207568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54"/>
              </a:lnSpc>
              <a:spcBef>
                <a:spcPct val="0"/>
              </a:spcBef>
            </a:pPr>
            <a:r>
              <a:rPr lang="en-US" sz="4253" dirty="0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</a:rPr>
              <a:t>451</a:t>
            </a:r>
            <a:endParaRPr lang="en-US" sz="3600" dirty="0">
              <a:solidFill>
                <a:srgbClr val="291503"/>
              </a:solidFill>
              <a:latin typeface="Felix007"/>
              <a:ea typeface="Felix007"/>
              <a:cs typeface="Felix007"/>
              <a:sym typeface="Felix007"/>
            </a:endParaRPr>
          </a:p>
          <a:p>
            <a:pPr marL="0" lvl="0" indent="0" algn="ctr" rtl="1">
              <a:lnSpc>
                <a:spcPts val="5954"/>
              </a:lnSpc>
              <a:spcBef>
                <a:spcPct val="0"/>
              </a:spcBef>
            </a:pPr>
            <a:r>
              <a:rPr lang="he-IL" sz="3600" u="none" strike="noStrike" dirty="0">
                <a:solidFill>
                  <a:srgbClr val="291503"/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תלמידי תיכון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9634" y="4422102"/>
            <a:ext cx="3738797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406"/>
              </a:lnSpc>
              <a:spcBef>
                <a:spcPct val="0"/>
              </a:spcBef>
            </a:pPr>
            <a:r>
              <a:rPr lang="he-IL" sz="3672" u="none" strike="noStrike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מתוכם </a:t>
            </a:r>
            <a:r>
              <a:rPr lang="en-US" sz="3672" u="none" strike="noStrike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</a:rPr>
              <a:t>331</a:t>
            </a:r>
            <a:r>
              <a:rPr lang="he-IL" sz="3672" u="none" strike="noStrike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לומדים</a:t>
            </a:r>
          </a:p>
          <a:p>
            <a:pPr marL="0" lvl="0" indent="0" algn="ctr" rtl="1">
              <a:lnSpc>
                <a:spcPts val="4406"/>
              </a:lnSpc>
              <a:spcBef>
                <a:spcPct val="0"/>
              </a:spcBef>
            </a:pPr>
            <a:r>
              <a:rPr lang="he-IL" sz="3672" u="none" strike="noStrike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בתיכוני</a:t>
            </a:r>
          </a:p>
          <a:p>
            <a:pPr marL="0" lvl="0" indent="0" algn="ctr" rtl="1">
              <a:lnSpc>
                <a:spcPts val="4406"/>
              </a:lnSpc>
              <a:spcBef>
                <a:spcPct val="0"/>
              </a:spcBef>
            </a:pPr>
            <a:r>
              <a:rPr lang="he-IL" sz="3672" u="none" strike="noStrike" spc="44" dirty="0">
                <a:solidFill>
                  <a:srgbClr val="3E230A">
                    <a:alpha val="80000"/>
                  </a:srgbClr>
                </a:solidFill>
                <a:latin typeface="Felix007"/>
                <a:ea typeface="Felix007"/>
                <a:cs typeface="Felix007"/>
                <a:sym typeface="Felix007"/>
                <a:rtl/>
              </a:rPr>
              <a:t> דרום השרון ירקון ועמי אסף</a:t>
            </a:r>
          </a:p>
        </p:txBody>
      </p:sp>
    </p:spTree>
    <p:extLst>
      <p:ext uri="{BB962C8B-B14F-4D97-AF65-F5344CB8AC3E}">
        <p14:creationId xmlns:p14="http://schemas.microsoft.com/office/powerpoint/2010/main" val="220370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467E-2158-3BF1-FF6C-A1421F4C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7FFAB8-F0FB-834B-C1CF-166CED6E42D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BC141-8B48-7FE0-E647-FF48ABA7D629}"/>
              </a:ext>
            </a:extLst>
          </p:cNvPr>
          <p:cNvSpPr txBox="1"/>
          <p:nvPr/>
        </p:nvSpPr>
        <p:spPr>
          <a:xfrm>
            <a:off x="5281613" y="249556"/>
            <a:ext cx="12358688" cy="25391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1371600" rtl="1">
              <a:defRPr/>
            </a:pPr>
            <a:b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  <a:t>גני ילדים-נתונים נכון ל-3.7.25 </a:t>
            </a:r>
          </a:p>
          <a:p>
            <a:pPr algn="r" defTabSz="1371600" rtl="1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91" name="TextBox 5">
            <a:extLst>
              <a:ext uri="{FF2B5EF4-FFF2-40B4-BE49-F238E27FC236}">
                <a16:creationId xmlns:a16="http://schemas.microsoft.com/office/drawing/2014/main" id="{4AC0FE72-927F-3B6C-77FB-9A60FCE9E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419476"/>
            <a:ext cx="16154400" cy="65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286 ילדי גן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11 גני ילדים </a:t>
            </a:r>
            <a:r>
              <a:rPr lang="he-IL" altLang="he-IL" sz="3900" dirty="0">
                <a:solidFill>
                  <a:prstClr val="black"/>
                </a:solidFill>
              </a:rPr>
              <a:t>– 2 ממ"ד, 8 ממלכתי, 1 </a:t>
            </a:r>
            <a:r>
              <a:rPr lang="he-IL" altLang="he-IL" sz="3900" dirty="0" err="1">
                <a:solidFill>
                  <a:prstClr val="black"/>
                </a:solidFill>
              </a:rPr>
              <a:t>חנ"מ</a:t>
            </a:r>
            <a:r>
              <a:rPr lang="he-IL" altLang="he-IL" sz="3900" dirty="0">
                <a:solidFill>
                  <a:prstClr val="black"/>
                </a:solidFill>
              </a:rPr>
              <a:t>, </a:t>
            </a:r>
          </a:p>
          <a:p>
            <a:pPr marL="0" indent="0" algn="r" defTabSz="1371600" rtl="1">
              <a:lnSpc>
                <a:spcPct val="120000"/>
              </a:lnSpc>
              <a:spcBef>
                <a:spcPct val="0"/>
              </a:spcBef>
              <a:buNone/>
            </a:pPr>
            <a:r>
              <a:rPr lang="he-IL" altLang="he-IL" sz="3900" dirty="0">
                <a:solidFill>
                  <a:prstClr val="black"/>
                </a:solidFill>
              </a:rPr>
              <a:t>    עפ"י החלוקה הבאה: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4 גני </a:t>
            </a:r>
            <a:r>
              <a:rPr lang="he-IL" altLang="he-IL" sz="3900" dirty="0" err="1">
                <a:solidFill>
                  <a:prstClr val="black"/>
                </a:solidFill>
              </a:rPr>
              <a:t>טטח</a:t>
            </a:r>
            <a:r>
              <a:rPr lang="he-IL" altLang="he-IL" sz="3900" dirty="0">
                <a:solidFill>
                  <a:prstClr val="black"/>
                </a:solidFill>
              </a:rPr>
              <a:t>-טח, 6 גני טח-חובה, 1 </a:t>
            </a:r>
            <a:r>
              <a:rPr lang="he-IL" altLang="he-IL" sz="3900" dirty="0" err="1">
                <a:solidFill>
                  <a:prstClr val="black"/>
                </a:solidFill>
              </a:rPr>
              <a:t>חנ"מ</a:t>
            </a:r>
            <a:r>
              <a:rPr lang="he-IL" altLang="he-IL" sz="3900" dirty="0">
                <a:solidFill>
                  <a:prstClr val="black"/>
                </a:solidFill>
              </a:rPr>
              <a:t>-רב גילאי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בגני </a:t>
            </a:r>
            <a:r>
              <a:rPr lang="he-IL" altLang="he-IL" sz="3900" b="1" dirty="0" err="1">
                <a:solidFill>
                  <a:prstClr val="black"/>
                </a:solidFill>
              </a:rPr>
              <a:t>טט"ח</a:t>
            </a:r>
            <a:r>
              <a:rPr lang="he-IL" altLang="he-IL" sz="3900" b="1" dirty="0">
                <a:solidFill>
                  <a:prstClr val="black"/>
                </a:solidFill>
              </a:rPr>
              <a:t>- </a:t>
            </a:r>
            <a:r>
              <a:rPr lang="he-IL" altLang="he-IL" sz="3900" dirty="0">
                <a:solidFill>
                  <a:prstClr val="black"/>
                </a:solidFill>
              </a:rPr>
              <a:t>הצוות מורכב מגננת ו-2 תומכות חינוך קבועות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b="1" dirty="0">
              <a:solidFill>
                <a:prstClr val="black"/>
              </a:solidFill>
            </a:endParaRPr>
          </a:p>
          <a:p>
            <a:pPr marL="0" indent="0" algn="r" defTabSz="1371600" rtl="1">
              <a:lnSpc>
                <a:spcPct val="120000"/>
              </a:lnSpc>
              <a:spcBef>
                <a:spcPct val="0"/>
              </a:spcBef>
              <a:buNone/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dirty="0">
              <a:solidFill>
                <a:prstClr val="black"/>
              </a:solidFill>
            </a:endParaRPr>
          </a:p>
        </p:txBody>
      </p:sp>
      <p:pic>
        <p:nvPicPr>
          <p:cNvPr id="12292" name="תמונה 5">
            <a:extLst>
              <a:ext uri="{FF2B5EF4-FFF2-40B4-BE49-F238E27FC236}">
                <a16:creationId xmlns:a16="http://schemas.microsoft.com/office/drawing/2014/main" id="{5B223CB2-A07F-F63A-4754-78EE7F4CF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4" y="309565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57C9F9F-81B9-A636-F637-9D15E606AA42}"/>
              </a:ext>
            </a:extLst>
          </p:cNvPr>
          <p:cNvSpPr/>
          <p:nvPr/>
        </p:nvSpPr>
        <p:spPr>
          <a:xfrm>
            <a:off x="1451925" y="2589989"/>
            <a:ext cx="5365559" cy="276230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anga AAA" panose="020F0506020202020204" pitchFamily="34" charset="-79"/>
              <a:ea typeface="+mn-ea"/>
              <a:cs typeface="Stanga AAA" panose="020F050602020202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58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532F4D8-A9B1-3FD5-CE9D-A2C746E8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6372" y="-221457"/>
            <a:ext cx="12358688" cy="35548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1371600" rtl="1">
              <a:defRPr/>
            </a:pPr>
            <a:b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  <a:t>מצוינות בגנים – </a:t>
            </a:r>
          </a:p>
          <a:p>
            <a:pPr algn="r" defTabSz="1371600" rtl="1">
              <a:defRPr/>
            </a:pPr>
            <a: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  <a:t>תכניות להשבחת ההוראה בגיל הרך</a:t>
            </a:r>
          </a:p>
          <a:p>
            <a:pPr algn="r" defTabSz="1371600" rtl="1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1485900" y="3419475"/>
            <a:ext cx="16154400" cy="58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פתיחת גן </a:t>
            </a:r>
            <a:r>
              <a:rPr lang="he-IL" altLang="he-IL" sz="3900" dirty="0">
                <a:solidFill>
                  <a:prstClr val="black"/>
                </a:solidFill>
              </a:rPr>
              <a:t>תקשורת– גן ערבה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גן ברוח מונטסורי </a:t>
            </a:r>
            <a:r>
              <a:rPr lang="he-IL" altLang="he-IL" sz="3900" dirty="0">
                <a:solidFill>
                  <a:prstClr val="black"/>
                </a:solidFill>
              </a:rPr>
              <a:t>–גן צבעוני, המאפשר יצירת רצף חינוכי ייחודי עם נוף צורים.  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חוג אנגלית בגני החובה </a:t>
            </a:r>
            <a:r>
              <a:rPr lang="he-IL" altLang="he-IL" sz="3900" dirty="0">
                <a:solidFill>
                  <a:prstClr val="black"/>
                </a:solidFill>
              </a:rPr>
              <a:t>ביישוב.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חינוך יער -</a:t>
            </a:r>
            <a:r>
              <a:rPr lang="he-IL" altLang="he-IL" sz="3900" dirty="0">
                <a:solidFill>
                  <a:prstClr val="black"/>
                </a:solidFill>
              </a:rPr>
              <a:t> הרחבת התכנית שבמסגרתה שוהים ילדי הגן יום בשבוע מחוץ בטבע.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למידה מבוססת פרויקטים -</a:t>
            </a:r>
            <a:r>
              <a:rPr lang="he-IL" altLang="he-IL" sz="3900" dirty="0">
                <a:solidFill>
                  <a:prstClr val="black"/>
                </a:solidFill>
              </a:rPr>
              <a:t> למידה דרך חקר, המעודדת את הסקרנות והלמידה.</a:t>
            </a:r>
            <a:endParaRPr lang="en-US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למידה דיגיטלית חווייתית -</a:t>
            </a:r>
            <a:r>
              <a:rPr lang="he-IL" altLang="he-IL" sz="3900" dirty="0">
                <a:solidFill>
                  <a:prstClr val="black"/>
                </a:solidFill>
              </a:rPr>
              <a:t> באמצעות שולחנות חכמים.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זה"ב בגן </a:t>
            </a:r>
            <a:r>
              <a:rPr lang="he-IL" altLang="he-IL" sz="3900" dirty="0">
                <a:solidFill>
                  <a:prstClr val="black"/>
                </a:solidFill>
              </a:rPr>
              <a:t>- תכנית להתנדבות גמלאים בגני הילדים.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b="1" dirty="0">
                <a:solidFill>
                  <a:prstClr val="black"/>
                </a:solidFill>
              </a:rPr>
              <a:t>מרחב מייקרים- </a:t>
            </a:r>
            <a:r>
              <a:rPr lang="he-IL" altLang="he-IL" sz="3900" dirty="0">
                <a:solidFill>
                  <a:prstClr val="black"/>
                </a:solidFill>
              </a:rPr>
              <a:t>מרחב </a:t>
            </a:r>
            <a:r>
              <a:rPr lang="he-IL" altLang="he-IL" sz="3900" dirty="0" err="1">
                <a:solidFill>
                  <a:prstClr val="black"/>
                </a:solidFill>
              </a:rPr>
              <a:t>טכנופדגוגי</a:t>
            </a:r>
            <a:r>
              <a:rPr lang="he-IL" altLang="he-IL" sz="3900" dirty="0">
                <a:solidFill>
                  <a:prstClr val="black"/>
                </a:solidFill>
              </a:rPr>
              <a:t> לפיתוח החשיבה והיצירתיות</a:t>
            </a:r>
          </a:p>
        </p:txBody>
      </p:sp>
      <p:pic>
        <p:nvPicPr>
          <p:cNvPr id="12292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4" y="309565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68532D44-9434-EE06-B580-3B134DE696B4}"/>
              </a:ext>
            </a:extLst>
          </p:cNvPr>
          <p:cNvSpPr/>
          <p:nvPr/>
        </p:nvSpPr>
        <p:spPr>
          <a:xfrm>
            <a:off x="838200" y="7277100"/>
            <a:ext cx="2933238" cy="180040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anga AAA" panose="020F0506020202020204" pitchFamily="34" charset="-79"/>
              <a:ea typeface="+mn-ea"/>
              <a:cs typeface="Stanga AAA" panose="020F050602020202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567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254E7-7263-4CF5-F3D7-559CED53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C234A7-3E23-B25A-3A2D-6A7B52E9780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C9629-22D6-DDF4-24EC-5B0C5FF33F2F}"/>
              </a:ext>
            </a:extLst>
          </p:cNvPr>
          <p:cNvSpPr txBox="1"/>
          <p:nvPr/>
        </p:nvSpPr>
        <p:spPr>
          <a:xfrm>
            <a:off x="3467103" y="249556"/>
            <a:ext cx="1414938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371600" rtl="1">
              <a:defRPr/>
            </a:pPr>
            <a:br>
              <a:rPr lang="he-IL" sz="66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he-IL" sz="6000" b="1" dirty="0">
                <a:solidFill>
                  <a:srgbClr val="ED7D31"/>
                </a:solidFill>
                <a:latin typeface="Calibri" panose="020F0502020204030204"/>
                <a:cs typeface="Arial" panose="020B0604020202020204" pitchFamily="34" charset="0"/>
              </a:rPr>
              <a:t>תלמידי ביה"ס יסודי – נתונים נכון ל- 3.7.25</a:t>
            </a:r>
          </a:p>
          <a:p>
            <a:pPr algn="r" defTabSz="1371600" rtl="1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91" name="TextBox 5">
            <a:extLst>
              <a:ext uri="{FF2B5EF4-FFF2-40B4-BE49-F238E27FC236}">
                <a16:creationId xmlns:a16="http://schemas.microsoft.com/office/drawing/2014/main" id="{38C1E8E1-65E8-D2CF-0613-32CD1440C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1" y="3365589"/>
            <a:ext cx="16154400" cy="86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תלמידי כיתות א: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נוף צורים- 52 תלמידים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קשת- 59 תלמידים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דקל- 51 תלמידים</a:t>
            </a:r>
          </a:p>
          <a:p>
            <a:pPr marL="0" indent="0" algn="r" defTabSz="1371600" rtl="1">
              <a:lnSpc>
                <a:spcPct val="120000"/>
              </a:lnSpc>
              <a:spcBef>
                <a:spcPct val="0"/>
              </a:spcBef>
              <a:buNone/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בכל בי"ס בשנה הבאה נפתחות 2 כיתות א'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900" dirty="0">
                <a:solidFill>
                  <a:prstClr val="black"/>
                </a:solidFill>
              </a:rPr>
              <a:t>בשנה הבאה תפתח כיתה א' חינוך מיוחד- תקשורת בנוף צורים</a:t>
            </a: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b="1" dirty="0">
              <a:solidFill>
                <a:prstClr val="black"/>
              </a:solidFill>
            </a:endParaRPr>
          </a:p>
          <a:p>
            <a:pPr marL="0" indent="0" algn="r" defTabSz="1371600" rtl="1">
              <a:lnSpc>
                <a:spcPct val="120000"/>
              </a:lnSpc>
              <a:spcBef>
                <a:spcPct val="0"/>
              </a:spcBef>
              <a:buNone/>
            </a:pPr>
            <a:endParaRPr lang="he-IL" altLang="he-IL" sz="3900" dirty="0">
              <a:solidFill>
                <a:prstClr val="black"/>
              </a:solidFill>
            </a:endParaRPr>
          </a:p>
          <a:p>
            <a:pPr marL="514350" indent="-514350" algn="r" defTabSz="1371600" rtl="1">
              <a:lnSpc>
                <a:spcPct val="120000"/>
              </a:lnSpc>
              <a:spcBef>
                <a:spcPct val="0"/>
              </a:spcBef>
            </a:pPr>
            <a:endParaRPr lang="he-IL" altLang="he-IL" sz="3900" dirty="0">
              <a:solidFill>
                <a:prstClr val="black"/>
              </a:solidFill>
            </a:endParaRPr>
          </a:p>
        </p:txBody>
      </p:sp>
      <p:pic>
        <p:nvPicPr>
          <p:cNvPr id="12292" name="תמונה 5">
            <a:extLst>
              <a:ext uri="{FF2B5EF4-FFF2-40B4-BE49-F238E27FC236}">
                <a16:creationId xmlns:a16="http://schemas.microsoft.com/office/drawing/2014/main" id="{4636391F-DAF6-EDF3-8427-608F0E88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4" y="309565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616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53911D-CC30-9170-9E80-27D6BD52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5675" y="561976"/>
            <a:ext cx="14232732" cy="25391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e-IL" sz="6600" b="1" dirty="0" err="1">
                <a:solidFill>
                  <a:srgbClr val="ED7D31"/>
                </a:solidFill>
                <a:latin typeface="Calibri" panose="020F0502020204030204"/>
              </a:rPr>
              <a:t>תכניות</a:t>
            </a:r>
            <a:r>
              <a:rPr lang="he-IL" sz="6600" b="1" dirty="0">
                <a:solidFill>
                  <a:srgbClr val="ED7D31"/>
                </a:solidFill>
                <a:latin typeface="Calibri" panose="020F0502020204030204"/>
              </a:rPr>
              <a:t> בבתי-הספר היסודי </a:t>
            </a:r>
          </a:p>
          <a:p>
            <a:pPr algn="r">
              <a:defRPr/>
            </a:pPr>
            <a:r>
              <a:rPr lang="he-IL" sz="6600" b="1" dirty="0">
                <a:solidFill>
                  <a:srgbClr val="ED7D31"/>
                </a:solidFill>
                <a:latin typeface="Calibri" panose="020F0502020204030204"/>
              </a:rPr>
              <a:t>בשנה"ל תשפ"ו:</a:t>
            </a:r>
            <a:br>
              <a:rPr lang="he-IL" sz="6600" b="1" dirty="0">
                <a:solidFill>
                  <a:srgbClr val="ED7D31"/>
                </a:solidFill>
                <a:latin typeface="Calibri" panose="020F0502020204030204"/>
              </a:rPr>
            </a:b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1962151" y="3052763"/>
            <a:ext cx="15749588" cy="603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b="1" dirty="0"/>
              <a:t>הנואם הצעיר </a:t>
            </a:r>
            <a:r>
              <a:rPr lang="he-IL" altLang="he-IL" sz="3600" dirty="0"/>
              <a:t>– לשיפור יכולת הביטוי בפני קהל 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b="1" dirty="0"/>
              <a:t>תגבור לימודי אנגלית </a:t>
            </a:r>
            <a:r>
              <a:rPr lang="he-IL" altLang="he-IL" sz="3600" dirty="0"/>
              <a:t>- לתלמידי שכבות א'-ב' ולדוברי האנגלית.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b="1" dirty="0"/>
              <a:t>תכנית שחמט לכל ילד </a:t>
            </a:r>
            <a:r>
              <a:rPr lang="he-IL" altLang="he-IL" sz="3600" dirty="0"/>
              <a:t>- לתלמידי שכבות ב'-ג'</a:t>
            </a:r>
            <a:endParaRPr lang="en-US" altLang="he-IL" sz="3600" dirty="0"/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b="1" dirty="0"/>
              <a:t>חינוך יער </a:t>
            </a:r>
            <a:r>
              <a:rPr lang="he-IL" altLang="he-IL" sz="3600" dirty="0"/>
              <a:t>– תלמידי בתיה"ס והגנים נהנים מלמידה המתקיימת בטבע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b="1" dirty="0"/>
              <a:t>חינוך פיננסי </a:t>
            </a:r>
            <a:r>
              <a:rPr lang="he-IL" altLang="he-IL" sz="3600" dirty="0"/>
              <a:t>– ידע פיננסי וכלים פרקטיים לתלמידים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b="1" dirty="0"/>
              <a:t>כיתת ותיקים </a:t>
            </a:r>
            <a:r>
              <a:rPr lang="he-IL" altLang="he-IL" sz="3600" dirty="0"/>
              <a:t>חוזרים לספסל הלימודים </a:t>
            </a:r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en-US" altLang="he-IL" sz="3600" b="1" dirty="0"/>
              <a:t>Safe School</a:t>
            </a:r>
            <a:r>
              <a:rPr lang="he-IL" altLang="he-IL" sz="3600" b="1" dirty="0"/>
              <a:t> </a:t>
            </a:r>
            <a:r>
              <a:rPr lang="he-IL" altLang="he-IL" sz="3600" dirty="0"/>
              <a:t>- מאגר תוכן לקידום הלמידה </a:t>
            </a:r>
            <a:r>
              <a:rPr lang="he-IL" altLang="he-IL" sz="3600" dirty="0" err="1"/>
              <a:t>החברתית־רגשית</a:t>
            </a:r>
            <a:endParaRPr lang="he-IL" altLang="he-IL" sz="3600" dirty="0"/>
          </a:p>
          <a:p>
            <a:pPr algn="r" rtl="1">
              <a:lnSpc>
                <a:spcPct val="120000"/>
              </a:lnSpc>
              <a:spcBef>
                <a:spcPct val="0"/>
              </a:spcBef>
            </a:pPr>
            <a:r>
              <a:rPr lang="he-IL" altLang="he-IL" sz="3600" dirty="0"/>
              <a:t>מצמיחים – טיפוח למידה רגשית חברתית למניעת חרמות</a:t>
            </a:r>
          </a:p>
          <a:p>
            <a:pPr algn="r" rtl="1"/>
            <a:r>
              <a:rPr lang="he-IL" altLang="he-IL" sz="3600" dirty="0">
                <a:solidFill>
                  <a:srgbClr val="000000"/>
                </a:solidFill>
                <a:latin typeface="wfont_0d0852_e6c0ff707aab45048e"/>
              </a:rPr>
              <a:t>למידה אינטראקטיבית -</a:t>
            </a:r>
            <a:r>
              <a:rPr lang="he-IL" altLang="he-IL" sz="36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altLang="he-IL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he-IL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SportsWall</a:t>
            </a:r>
            <a:r>
              <a:rPr lang="en-US" altLang="he-IL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e-IL" altLang="he-IL" sz="3600" dirty="0">
                <a:solidFill>
                  <a:srgbClr val="000000"/>
                </a:solidFill>
                <a:latin typeface="Arial" panose="020B0604020202020204" pitchFamily="34" charset="0"/>
              </a:rPr>
              <a:t>, אקטיב </a:t>
            </a:r>
            <a:r>
              <a:rPr lang="he-IL" altLang="he-IL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פלור</a:t>
            </a:r>
            <a:r>
              <a:rPr lang="he-IL" altLang="he-IL" sz="3600" dirty="0">
                <a:solidFill>
                  <a:srgbClr val="000000"/>
                </a:solidFill>
                <a:latin typeface="Arial" panose="020B0604020202020204" pitchFamily="34" charset="0"/>
              </a:rPr>
              <a:t> ומעבדת </a:t>
            </a:r>
            <a:r>
              <a:rPr lang="he-IL" altLang="he-IL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הדימיון</a:t>
            </a:r>
            <a:endParaRPr lang="he-IL" altLang="he-IL" sz="3600" dirty="0"/>
          </a:p>
        </p:txBody>
      </p:sp>
      <p:pic>
        <p:nvPicPr>
          <p:cNvPr id="10244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09563"/>
            <a:ext cx="2581275" cy="19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DF3692EF-58CA-5295-6ADE-E2931AA0964D}"/>
              </a:ext>
            </a:extLst>
          </p:cNvPr>
          <p:cNvSpPr/>
          <p:nvPr/>
        </p:nvSpPr>
        <p:spPr>
          <a:xfrm>
            <a:off x="304800" y="4090338"/>
            <a:ext cx="4038600" cy="39624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anga AAA" panose="020F0506020202020204" pitchFamily="34" charset="-79"/>
              <a:ea typeface="+mn-ea"/>
              <a:cs typeface="Stanga AAA" panose="020F050602020202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5232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7F1E72427F3B7240890C8AC2B0279A4A" ma:contentTypeVersion="0" ma:contentTypeDescription="צור מסמך חדש." ma:contentTypeScope="" ma:versionID="096eea522648f2b69e67aaaa96c306bf">
  <xsd:schema xmlns:xsd="http://www.w3.org/2001/XMLSchema" xmlns:xs="http://www.w3.org/2001/XMLSchema" xmlns:p="http://schemas.microsoft.com/office/2006/metadata/properties" xmlns:ns1="http://schemas.microsoft.com/sharepoint/v3" xmlns:ns2="d4b7cce0-b572-4602-b818-bb5b22f8f35d" targetNamespace="http://schemas.microsoft.com/office/2006/metadata/properties" ma:root="true" ma:fieldsID="7b71c256cede0a2586406b59e8117318" ns1:_="" ns2:_="">
    <xsd:import namespace="http://schemas.microsoft.com/sharepoint/v3"/>
    <xsd:import namespace="d4b7cce0-b572-4602-b818-bb5b22f8f35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מתזמן תאריך התחלה" ma:description="'מתזמן תאריך התחלה' הוא עמודת אתר שיוצרת תכונת הפרסום. היא משמשת לציון התאריך והשעה שבהם יופיע הדף לראשונה בפני מבקרי האתר." ma:hidden="true" ma:internalName="PublishingStartDate">
      <xsd:simpleType>
        <xsd:restriction base="dms:Unknown"/>
      </xsd:simpleType>
    </xsd:element>
    <xsd:element name="PublishingExpirationDate" ma:index="9" nillable="true" ma:displayName="מתזמן תאריך סיום" ma:description="'תזמון תאריך הסיום' הוא עמודת אתר שיוצרת תכונת הפרסום. היא משמשת לציון התאריך והשעה שבהם הדף לא יופיע עוד בפני מבקרי האתר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7cce0-b572-4602-b818-bb5b22f8f3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909B9E3-66AD-4561-8016-E25971DD3763}"/>
</file>

<file path=customXml/itemProps2.xml><?xml version="1.0" encoding="utf-8"?>
<ds:datastoreItem xmlns:ds="http://schemas.openxmlformats.org/officeDocument/2006/customXml" ds:itemID="{B47790B2-3029-41DC-BAD4-8991692AA75E}"/>
</file>

<file path=customXml/itemProps3.xml><?xml version="1.0" encoding="utf-8"?>
<ds:datastoreItem xmlns:ds="http://schemas.openxmlformats.org/officeDocument/2006/customXml" ds:itemID="{A232C9DA-D18D-48A3-8C74-711530E67A58}"/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659</Words>
  <Application>Microsoft Office PowerPoint</Application>
  <PresentationFormat>מותאם אישית</PresentationFormat>
  <Paragraphs>118</Paragraphs>
  <Slides>13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13</vt:i4>
      </vt:variant>
    </vt:vector>
  </HeadingPairs>
  <TitlesOfParts>
    <vt:vector size="23" baseType="lpstr">
      <vt:lpstr>Calibri</vt:lpstr>
      <vt:lpstr>GanCLM</vt:lpstr>
      <vt:lpstr>David</vt:lpstr>
      <vt:lpstr>Calibri Light</vt:lpstr>
      <vt:lpstr>Felix007</vt:lpstr>
      <vt:lpstr>Arial</vt:lpstr>
      <vt:lpstr>wfont_0d0852_e6c0ff707aab45048e</vt:lpstr>
      <vt:lpstr>Stanga AAA</vt:lpstr>
      <vt:lpstr>Office Theme</vt:lpstr>
      <vt:lpstr>ערכת נושא Office</vt:lpstr>
      <vt:lpstr>מצגת של PowerPoint‏</vt:lpstr>
      <vt:lpstr>מצגת של PowerPoint‏</vt:lpstr>
      <vt:lpstr>מצגת של PowerPoint‏</vt:lpstr>
      <vt:lpstr>ביטוי לתפיסה חינוכית במרחבי הלמידה מגוונים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הערכות לשנה”ל תשפ”ו</dc:title>
  <dc:creator>נורית בר-לב</dc:creator>
  <cp:lastModifiedBy>זוהרה מלאכי</cp:lastModifiedBy>
  <cp:revision>23</cp:revision>
  <cp:lastPrinted>2025-07-06T12:01:28Z</cp:lastPrinted>
  <dcterms:created xsi:type="dcterms:W3CDTF">2006-08-16T00:00:00Z</dcterms:created>
  <dcterms:modified xsi:type="dcterms:W3CDTF">2025-07-06T12:03:53Z</dcterms:modified>
  <dc:identifier>DAGngfvpceg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0x0101007F1E72427F3B7240890C8AC2B0279A4A</vt:lpwstr>
  </property>
</Properties>
</file>